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83" r:id="rId2"/>
    <p:sldId id="291" r:id="rId3"/>
    <p:sldId id="287" r:id="rId4"/>
    <p:sldId id="292" r:id="rId5"/>
    <p:sldId id="296" r:id="rId6"/>
    <p:sldId id="290" r:id="rId7"/>
    <p:sldId id="288" r:id="rId8"/>
    <p:sldId id="293" r:id="rId9"/>
    <p:sldId id="297" r:id="rId10"/>
    <p:sldId id="300" r:id="rId11"/>
    <p:sldId id="301" r:id="rId12"/>
    <p:sldId id="266" r:id="rId13"/>
    <p:sldId id="298" r:id="rId14"/>
    <p:sldId id="299" r:id="rId15"/>
    <p:sldId id="257" r:id="rId16"/>
    <p:sldId id="269" r:id="rId17"/>
    <p:sldId id="258" r:id="rId18"/>
    <p:sldId id="259" r:id="rId19"/>
    <p:sldId id="302" r:id="rId20"/>
    <p:sldId id="278" r:id="rId21"/>
    <p:sldId id="276" r:id="rId22"/>
    <p:sldId id="304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4575" autoAdjust="0"/>
  </p:normalViewPr>
  <p:slideViewPr>
    <p:cSldViewPr>
      <p:cViewPr varScale="1">
        <p:scale>
          <a:sx n="83" d="100"/>
          <a:sy n="83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7409EC-FC20-4816-8D61-C2B7FD95FC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76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CBB311-D6B0-4788-BD11-359EE9B551A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801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46BDD-EFD8-4A78-8D3D-31E8EB2EC0D5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3B9C161-993C-44F1-83C7-65A52CBF2B15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Minor</a:t>
            </a:r>
            <a:r>
              <a:rPr lang="en-US" altLang="en-US" baseline="0" dirty="0" smtClean="0"/>
              <a:t> edits to wording or formats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8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Ends (at this point) December 31,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B311-D6B0-4788-BD11-359EE9B551A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00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DB4B3-3168-4585-B50A-66FD3C299FA7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1D4828B-7C14-45D5-803D-FC1D6D36CB18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12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289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CD1FB-68BF-47B9-B864-7DD2DF3F292D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16583BA-7A73-4E48-87C3-EF269CAE0B62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15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067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1A8CA-0E67-4EF5-98CB-4784C2F20C58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093E202-9E01-4A1A-B08E-A95196564BB4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16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C2163A6-EF38-4B9F-9B33-DF6E16C6D749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16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75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C5C65-AE0C-4B03-8036-48DBF2CFAEE2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425B45-716D-4CD5-8FDF-B417B1077A2D}" type="slidenum"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18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371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3A2A262-56A6-419F-A829-B679637993A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00297-64F8-4875-85BD-5E4E4BED46D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8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EC5DF-7BBA-4ACB-85CA-17DED2A6B26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ABA50-37A6-4048-B22D-F7747B5386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ABA50-37A6-4048-B22D-F7747B5386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33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E709B-FD68-4CFF-AF61-972EE1B197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84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863AA-6EEC-4C25-9104-774E044B1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80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AABA50-37A6-4048-B22D-F7747B5386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Cancellation of Debt – Principal Residence	</a:t>
            </a:r>
            <a:endParaRPr lang="en-US" alt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Pub 4491: pg 2-8 – 2-19 </a:t>
            </a:r>
          </a:p>
          <a:p>
            <a:r>
              <a:rPr lang="en-US" altLang="en-US" dirty="0" smtClean="0"/>
              <a:t>Pub 4012: pg D-49 – D-52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Treated as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Foreclosure or repossession is treated as a sale from which taxpayer may realize a gain or loss (even if taxpayer voluntarily returns property to lender)</a:t>
            </a:r>
          </a:p>
          <a:p>
            <a:r>
              <a:rPr lang="en-US" dirty="0" smtClean="0"/>
              <a:t>Gain or loss must be reported on return and is subject to rules for Sale of Residence (another lesson)</a:t>
            </a:r>
          </a:p>
          <a:p>
            <a:r>
              <a:rPr lang="en-US" dirty="0" smtClean="0"/>
              <a:t>Generally, amount realized on a foreclosure is considered to be the selling price</a:t>
            </a:r>
          </a:p>
          <a:p>
            <a:pPr lvl="1"/>
            <a:r>
              <a:rPr lang="en-US" dirty="0" smtClean="0"/>
              <a:t>But this selling price depends, in part, on whether debt was recourse debt or nonrecourse debt</a:t>
            </a:r>
          </a:p>
          <a:p>
            <a:pPr lvl="1"/>
            <a:r>
              <a:rPr lang="en-US" dirty="0" smtClean="0"/>
              <a:t>And, taxpayer may also have ordinary income from the cancellation of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If recourse debt and amount of outstanding debt (mortgage) is more than home’s FMV, difference is treated as cancellation of debt income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canceled debt qualifies as excludable from gross income, exclusion is reported on Form 982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Otherwise, canceled debt is out of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Foreclosure</a:t>
            </a:r>
            <a:endParaRPr lang="en-US" alt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Recourse debt 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Borrower personally liable – Form 1099-A box 5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Box 2 shows balance of debt outstanding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Box 4 shows </a:t>
            </a:r>
            <a:r>
              <a:rPr lang="en-US" altLang="en-US" dirty="0" err="1" smtClean="0"/>
              <a:t>FMV</a:t>
            </a:r>
            <a:r>
              <a:rPr lang="en-US" altLang="en-US" dirty="0" smtClean="0"/>
              <a:t> of property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Lesser of box 2 or box 4 is the sales price listed on Form 8949 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Nonrecourse debt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Box 2 is always sales price (full balance of debt outstanding) that is listed on Form 8949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1099-A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2057400"/>
            <a:ext cx="7858125" cy="3438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2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1099-C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225" y="2057400"/>
            <a:ext cx="782955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Cancellation of Qualified Debt Reporting – Recourse Debt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Taxpayer will receive Form 1099-C</a:t>
            </a:r>
          </a:p>
          <a:p>
            <a:pPr lvl="1"/>
            <a:r>
              <a:rPr lang="en-US" altLang="en-US" dirty="0" smtClean="0"/>
              <a:t>Box 2 shows amount of debt forgiven</a:t>
            </a:r>
          </a:p>
          <a:p>
            <a:pPr lvl="1"/>
            <a:r>
              <a:rPr lang="en-US" dirty="0" smtClean="0"/>
              <a:t>If form has event code “A” indicating bankruptcy, or if amount is included for interest, – out of scope</a:t>
            </a:r>
            <a:endParaRPr lang="en-US" altLang="en-US" dirty="0" smtClean="0"/>
          </a:p>
          <a:p>
            <a:r>
              <a:rPr lang="en-US" altLang="en-US" dirty="0" smtClean="0"/>
              <a:t>Must complete Form 982 and attach to return</a:t>
            </a:r>
          </a:p>
          <a:p>
            <a:pPr lvl="1"/>
            <a:r>
              <a:rPr lang="en-US" altLang="en-US" dirty="0" smtClean="0"/>
              <a:t>If foreclosure, complete only boxes 1E and 2.</a:t>
            </a:r>
          </a:p>
          <a:p>
            <a:pPr lvl="1"/>
            <a:r>
              <a:rPr lang="en-US" altLang="en-US" dirty="0" smtClean="0"/>
              <a:t>If ownership retained, also complete box 10b</a:t>
            </a:r>
          </a:p>
          <a:p>
            <a:r>
              <a:rPr lang="en-US" altLang="en-US" dirty="0" smtClean="0"/>
              <a:t>No income reported on Line 21, Form 1040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	</a:t>
            </a:r>
            <a:endParaRPr lang="en-US" altLang="en-US" dirty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sz="quarter" idx="12"/>
          </p:nvPr>
        </p:nvSpPr>
        <p:spPr>
          <a:xfrm>
            <a:off x="954504" y="2133600"/>
            <a:ext cx="7543800" cy="4114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/>
              <a:t>Mary purchased her main home in June 2009 for $175,000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In early 2016 she lost her job and was no longer able to make her payments on her recourse mortgage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In July, Mary moved out of the home to live with relatives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On Oct 15, 2016 the bank foreclosed on the home and canceled the remaining amount owed on the home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The fair market value at the time was $100,000, but Mary still owed $150,000 on the mortgage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None of the loan proceeds were used for any purpose other than to buy, build, or substantially improve the principal residence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1870075"/>
            <a:ext cx="782955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1099-C</a:t>
            </a:r>
            <a:endParaRPr lang="en-US" alt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89725" y="1941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0" y="2459554"/>
            <a:ext cx="827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50,000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0" y="2123559"/>
            <a:ext cx="1319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10/15/2016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81496" y="3307983"/>
            <a:ext cx="1737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Home </a:t>
            </a:r>
            <a:r>
              <a:rPr lang="en-US" altLang="en-US" b="1" dirty="0" smtClean="0">
                <a:solidFill>
                  <a:srgbClr val="FF0000"/>
                </a:solidFill>
              </a:rPr>
              <a:t>Mortgage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66962" y="397182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X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46404" y="4738821"/>
            <a:ext cx="946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100,000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Form 982 Part I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987" y="1690688"/>
            <a:ext cx="7058025" cy="453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3810000" y="2362200"/>
            <a:ext cx="1447800" cy="869949"/>
          </a:xfrm>
          <a:prstGeom prst="borderCallout1">
            <a:avLst>
              <a:gd name="adj1" fmla="val 18750"/>
              <a:gd name="adj2" fmla="val -8333"/>
              <a:gd name="adj3" fmla="val 62594"/>
              <a:gd name="adj4" fmla="val -10279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 who received 1099-C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" y="5105400"/>
            <a:ext cx="6096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781799" y="5691188"/>
            <a:ext cx="1447799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2945" y="5343819"/>
            <a:ext cx="15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Box 2 Amount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21" y="418951"/>
            <a:ext cx="1231388" cy="117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982 Part 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905000"/>
            <a:ext cx="8286750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Line Callout 1 3"/>
          <p:cNvSpPr/>
          <p:nvPr/>
        </p:nvSpPr>
        <p:spPr>
          <a:xfrm>
            <a:off x="3124200" y="3886200"/>
            <a:ext cx="2362200" cy="1250949"/>
          </a:xfrm>
          <a:prstGeom prst="borderCallout1">
            <a:avLst>
              <a:gd name="adj1" fmla="val 49091"/>
              <a:gd name="adj2" fmla="val 107565"/>
              <a:gd name="adj3" fmla="val 147215"/>
              <a:gd name="adj4" fmla="val 15269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Enter debt cancelled ONLY if taxpayer retained possession of home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96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Cancelled Debt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Generally, debt for which taxpayer is personally liable that is canceled or forgiven is considered income</a:t>
            </a:r>
          </a:p>
          <a:p>
            <a:r>
              <a:rPr lang="en-US" dirty="0" smtClean="0"/>
              <a:t>No income from canceled debt if the cancellation or forgiveness of debt is a gift or bequest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Schedule D Reporting of Nonrecourse Debt</a:t>
            </a:r>
            <a:endParaRPr lang="en-US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To compute realized gain or loss due to foreclosure of nonrecourse debt, amount of debt cancelled is the sale price</a:t>
            </a:r>
          </a:p>
          <a:p>
            <a:r>
              <a:rPr lang="en-US" altLang="en-US" dirty="0" smtClean="0"/>
              <a:t>A gain can be offset by Section 121 if the conditions are met for exclusion</a:t>
            </a:r>
          </a:p>
          <a:p>
            <a:r>
              <a:rPr lang="en-US" altLang="en-US" dirty="0" smtClean="0"/>
              <a:t>If loss occurs due to foreclosure of personal residence, it is a nondeductible loss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Nonrecourse Debt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No cancellation of debt if nonrecourse </a:t>
            </a:r>
          </a:p>
          <a:p>
            <a:r>
              <a:rPr lang="en-US" altLang="en-US" dirty="0" smtClean="0"/>
              <a:t>No 1099-C issued </a:t>
            </a:r>
          </a:p>
          <a:p>
            <a:r>
              <a:rPr lang="en-US" altLang="en-US" dirty="0" smtClean="0"/>
              <a:t>Do not complete Form 982</a:t>
            </a:r>
          </a:p>
          <a:p>
            <a:r>
              <a:rPr lang="en-US" altLang="en-US" dirty="0" smtClean="0"/>
              <a:t>Selling price on Schedule D is Box 2 of 1099-A (full amount of debt cancelled)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Was debt recourse or nonrecourse?</a:t>
            </a:r>
          </a:p>
          <a:p>
            <a:r>
              <a:rPr lang="en-US" dirty="0" smtClean="0"/>
              <a:t>Was home disposed or does taxpayer still have it?</a:t>
            </a:r>
          </a:p>
          <a:p>
            <a:r>
              <a:rPr lang="en-US" dirty="0" smtClean="0"/>
              <a:t>Is there excludible COD income?</a:t>
            </a:r>
          </a:p>
          <a:p>
            <a:r>
              <a:rPr lang="en-US" dirty="0" smtClean="0"/>
              <a:t>Verify results on 1040 and 982 (if any)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1631"/>
            <a:ext cx="101812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– Principal 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66800" y="2405062"/>
            <a:ext cx="4303296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Comments…</a:t>
            </a:r>
            <a:endParaRPr lang="en-US" dirty="0"/>
          </a:p>
        </p:txBody>
      </p:sp>
      <p:pic>
        <p:nvPicPr>
          <p:cNvPr id="4" name="Picture 3" descr="User Comment Icon - 128x128p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4800"/>
            <a:ext cx="1625397" cy="1625397"/>
          </a:xfrm>
          <a:prstGeom prst="rect">
            <a:avLst/>
          </a:prstGeom>
        </p:spPr>
      </p:pic>
      <p:pic>
        <p:nvPicPr>
          <p:cNvPr id="5" name="Picture 4" descr="SAP-HANA-Ques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8" name="Picture 7" descr="3spoken: The Unanswered Questions of Modern Monetary Theory #1 - Doe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1600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– Principal 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Taxpayers may exclude from income certain debt forgiven or canceled on their principal residence</a:t>
            </a:r>
          </a:p>
          <a:p>
            <a:r>
              <a:rPr lang="en-US" dirty="0" smtClean="0"/>
              <a:t>This exclusion extended through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Qualified Principal Residence Indebtedness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Any debt incurred in acquiring, constructing, or substantially improving a principal residence that is secured by principal residence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Any debt secured by principal residence resulting from refinancing of debt incurred to acquire, construct, or substantially improve a principal residence, but only to extent that amount of debt does not exceed amount of old indebtedness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8793"/>
            <a:ext cx="16573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Recourse </a:t>
            </a:r>
            <a:r>
              <a:rPr lang="en-US" dirty="0" smtClean="0"/>
              <a:t>versus Nonrecourse Debt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22426"/>
              </p:ext>
            </p:extLst>
          </p:nvPr>
        </p:nvGraphicFramePr>
        <p:xfrm>
          <a:off x="771524" y="1905000"/>
          <a:ext cx="7743825" cy="4328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0575">
                  <a:extLst>
                    <a:ext uri="{9D8B030D-6E8A-4147-A177-3AD203B41FA5}">
                      <a16:colId xmlns:a16="http://schemas.microsoft.com/office/drawing/2014/main" val="1964094113"/>
                    </a:ext>
                  </a:extLst>
                </a:gridCol>
                <a:gridCol w="2639499">
                  <a:extLst>
                    <a:ext uri="{9D8B030D-6E8A-4147-A177-3AD203B41FA5}">
                      <a16:colId xmlns:a16="http://schemas.microsoft.com/office/drawing/2014/main" val="8634072"/>
                    </a:ext>
                  </a:extLst>
                </a:gridCol>
                <a:gridCol w="3483751">
                  <a:extLst>
                    <a:ext uri="{9D8B030D-6E8A-4147-A177-3AD203B41FA5}">
                      <a16:colId xmlns:a16="http://schemas.microsoft.com/office/drawing/2014/main" val="2544601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Recourse</a:t>
                      </a:r>
                      <a:r>
                        <a:rPr lang="en-US" sz="2000" b="1" baseline="0" dirty="0" smtClean="0"/>
                        <a:t> Debt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Nonrecourse Debt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5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baseline="0" dirty="0" smtClean="0"/>
                        <a:t>Borrower is… 	</a:t>
                      </a:r>
                      <a:endParaRPr lang="en-US" sz="2000" b="1" i="0" u="none" strike="noStrike" baseline="0" dirty="0" smtClean="0">
                        <a:solidFill>
                          <a:srgbClr val="221E1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strike="noStrike" baseline="0" dirty="0" smtClean="0"/>
                        <a:t>Personally liable 	</a:t>
                      </a:r>
                      <a:endParaRPr lang="en-US" sz="2000" b="1" i="0" u="none" strike="noStrike" baseline="0" dirty="0" smtClean="0">
                        <a:solidFill>
                          <a:srgbClr val="221E1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strike="noStrike" baseline="0" dirty="0" smtClean="0"/>
                        <a:t>Not personally liable	</a:t>
                      </a:r>
                      <a:endParaRPr lang="en-US" sz="2000" b="1" i="0" u="none" strike="noStrike" baseline="0" dirty="0" smtClean="0">
                        <a:solidFill>
                          <a:srgbClr val="221E1F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1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Canceled portion of debt is generally… 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Treated as ordinary income and included in gross income (unless it qualifies as exception or exclusion)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Nonrecourse debt is satisfied by surrender of secured property regardless of FMV at time of surrender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5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Gain or loss on disposition of the property 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Generally determined by difference between FMV of property and adjusted basis 	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Amount realized includes balance of nonrecourse debt at time of disposition of property (even if FMV of property is less than outstanding debt)	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585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8793"/>
            <a:ext cx="16573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Forgiveness In-scope 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Home never used in a business or as rental property</a:t>
            </a:r>
          </a:p>
          <a:p>
            <a:r>
              <a:rPr lang="en-US" dirty="0" smtClean="0"/>
              <a:t>Debt </a:t>
            </a:r>
            <a:r>
              <a:rPr lang="en-US" dirty="0" smtClean="0">
                <a:solidFill>
                  <a:srgbClr val="0000FF"/>
                </a:solidFill>
              </a:rPr>
              <a:t>not</a:t>
            </a:r>
            <a:r>
              <a:rPr lang="en-US" dirty="0" smtClean="0"/>
              <a:t> canceled because taxpayer filed bankruptcy</a:t>
            </a:r>
          </a:p>
          <a:p>
            <a:r>
              <a:rPr lang="en-US" dirty="0" smtClean="0"/>
              <a:t>Taxpayer isn’t in bankruptcy when he/she comes to site for assistance</a:t>
            </a:r>
          </a:p>
          <a:p>
            <a:r>
              <a:rPr lang="en-US" dirty="0" smtClean="0"/>
              <a:t>Form 1099-C doesn’t include an amount for interest</a:t>
            </a:r>
          </a:p>
          <a:p>
            <a:r>
              <a:rPr lang="en-US" dirty="0" smtClean="0"/>
              <a:t>Debt was mortgage used only to buy, build, or substantially improve taxpayer’s primary residence</a:t>
            </a:r>
          </a:p>
          <a:p>
            <a:r>
              <a:rPr lang="en-US" dirty="0" smtClean="0"/>
              <a:t>Mortgage was secured by taxpayer’s primary residence</a:t>
            </a:r>
          </a:p>
          <a:p>
            <a:r>
              <a:rPr lang="en-US" dirty="0" smtClean="0"/>
              <a:t>Mortgage was not more than $2 million ($1 million if Married Filing Separately)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10" y="1293737"/>
            <a:ext cx="1440690" cy="1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Aide: Pub 4731-A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659855" y="5334000"/>
            <a:ext cx="2855495" cy="75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Pub 4012 pg D-50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262" y="1619250"/>
            <a:ext cx="79914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Intake/Interview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86" b="68444"/>
          <a:stretch/>
        </p:blipFill>
        <p:spPr>
          <a:xfrm>
            <a:off x="76200" y="2469823"/>
            <a:ext cx="9067800" cy="24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174"/>
          <a:stretch/>
        </p:blipFill>
        <p:spPr>
          <a:xfrm>
            <a:off x="76200" y="2714921"/>
            <a:ext cx="90678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2179"/>
            <a:ext cx="1566542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Cancellation of Debt – Principal Residence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For property taken by the lender (foreclosure) or given up by the borrower (abandonment), lender usually sends taxpayer Form 1099-A </a:t>
            </a:r>
            <a:r>
              <a:rPr lang="en-US" dirty="0"/>
              <a:t>–</a:t>
            </a:r>
            <a:r>
              <a:rPr lang="en-US" i="1" dirty="0"/>
              <a:t> Acquisition or Abandonment of Secured </a:t>
            </a:r>
            <a:r>
              <a:rPr lang="en-US" i="1" dirty="0" smtClean="0"/>
              <a:t>Property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If debt is canceled, the taxpayer will receive Form 1099-C – </a:t>
            </a:r>
            <a:r>
              <a:rPr lang="en-US" i="1" dirty="0" smtClean="0"/>
              <a:t>Cancellation of Debt</a:t>
            </a:r>
            <a:r>
              <a:rPr lang="en-US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foreclosure/abandonment and debt cancellation occur in the same calendar year, the lender may issue only Form 1099-C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992</Words>
  <Application>Microsoft Office PowerPoint</Application>
  <PresentationFormat>On-screen Show (4:3)</PresentationFormat>
  <Paragraphs>118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NTTC</vt:lpstr>
      <vt:lpstr>Cancellation of Debt – Principal Residence </vt:lpstr>
      <vt:lpstr>Cancelled Debt</vt:lpstr>
      <vt:lpstr>COD – Principal Residence</vt:lpstr>
      <vt:lpstr>Qualified Principal Residence Indebtedness</vt:lpstr>
      <vt:lpstr>Recourse versus Nonrecourse Debt</vt:lpstr>
      <vt:lpstr>Debt Forgiveness In-scope if:</vt:lpstr>
      <vt:lpstr>Job Aide: Pub 4731-A</vt:lpstr>
      <vt:lpstr>Intake/Interview</vt:lpstr>
      <vt:lpstr>Cancellation of Debt – Principal Residence</vt:lpstr>
      <vt:lpstr>Treated as Sale</vt:lpstr>
      <vt:lpstr>COD Income</vt:lpstr>
      <vt:lpstr>Foreclosure</vt:lpstr>
      <vt:lpstr>Form 1099-A</vt:lpstr>
      <vt:lpstr>Form 1099-C</vt:lpstr>
      <vt:lpstr>Cancellation of Qualified Debt Reporting – Recourse Debt</vt:lpstr>
      <vt:lpstr>Example </vt:lpstr>
      <vt:lpstr>1099-C</vt:lpstr>
      <vt:lpstr>Form 982 Part I</vt:lpstr>
      <vt:lpstr>Form 982 Part II</vt:lpstr>
      <vt:lpstr>Schedule D Reporting of Nonrecourse Debt</vt:lpstr>
      <vt:lpstr>Nonrecourse Debt</vt:lpstr>
      <vt:lpstr>Quality Review</vt:lpstr>
      <vt:lpstr>COD – Principal Residence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2016-10-11T19:17:46Z</dcterms:created>
  <dcterms:modified xsi:type="dcterms:W3CDTF">2016-12-19T02:38:35Z</dcterms:modified>
</cp:coreProperties>
</file>